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64" r:id="rId2"/>
    <p:sldId id="313" r:id="rId3"/>
    <p:sldId id="338" r:id="rId4"/>
    <p:sldId id="339" r:id="rId5"/>
    <p:sldId id="364" r:id="rId6"/>
    <p:sldId id="365" r:id="rId7"/>
    <p:sldId id="362" r:id="rId8"/>
    <p:sldId id="342" r:id="rId9"/>
    <p:sldId id="363" r:id="rId10"/>
    <p:sldId id="322" r:id="rId11"/>
    <p:sldId id="323" r:id="rId12"/>
    <p:sldId id="325" r:id="rId13"/>
    <p:sldId id="326" r:id="rId14"/>
    <p:sldId id="335" r:id="rId15"/>
    <p:sldId id="348" r:id="rId16"/>
    <p:sldId id="291" r:id="rId17"/>
    <p:sldId id="292" r:id="rId18"/>
    <p:sldId id="336" r:id="rId19"/>
    <p:sldId id="337" r:id="rId20"/>
    <p:sldId id="331" r:id="rId21"/>
    <p:sldId id="259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>
      <p:cViewPr>
        <p:scale>
          <a:sx n="72" d="100"/>
          <a:sy n="72" d="100"/>
        </p:scale>
        <p:origin x="-576" y="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1C0CE-6229-4641-9651-32552702D416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8034-5B72-4882-A703-0DC4626EF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0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5EE0C-71F2-46A0-BE2B-C12E7C54924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0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imcpriv2008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1550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«Учитель года- 2023» 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7536"/>
            <a:ext cx="5028538" cy="284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3082" y="1980220"/>
            <a:ext cx="7429500" cy="28957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</a:t>
            </a:r>
            <a:r>
              <a:rPr lang="ru-RU" dirty="0"/>
              <a:t>демонстрация конкурсантом наиболее значимых аспектов своей профессиональной деятельности и педагогической индивидуальности в контексте особенностей региона и образовательной организации, в которой он работает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endParaRPr lang="ru-RU" sz="2400" b="1" dirty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857250" y="1113588"/>
            <a:ext cx="7429500" cy="1868656"/>
            <a:chOff x="-1580491" y="2145595"/>
            <a:chExt cx="15773701" cy="3967374"/>
          </a:xfrm>
        </p:grpSpPr>
        <p:sp>
          <p:nvSpPr>
            <p:cNvPr id="18" name="Shape 7"/>
            <p:cNvSpPr/>
            <p:nvPr/>
          </p:nvSpPr>
          <p:spPr>
            <a:xfrm>
              <a:off x="1269999" y="5673606"/>
              <a:ext cx="10464803" cy="439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b">
              <a:noAutofit/>
            </a:bodyPr>
            <a:lstStyle>
              <a:lvl1pPr>
                <a:lnSpc>
                  <a:spcPct val="100000"/>
                </a:lnSpc>
                <a:defRPr sz="2500">
                  <a:solidFill>
                    <a:srgbClr val="3483C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grpSp>
          <p:nvGrpSpPr>
            <p:cNvPr id="3" name="Group 19"/>
            <p:cNvGrpSpPr/>
            <p:nvPr/>
          </p:nvGrpSpPr>
          <p:grpSpPr>
            <a:xfrm>
              <a:off x="-1580491" y="2145595"/>
              <a:ext cx="15773701" cy="2540003"/>
              <a:chOff x="-1580491" y="320433"/>
              <a:chExt cx="15773701" cy="2540001"/>
            </a:xfrm>
          </p:grpSpPr>
          <p:grpSp>
            <p:nvGrpSpPr>
              <p:cNvPr id="4" name="Group 14"/>
              <p:cNvGrpSpPr/>
              <p:nvPr/>
            </p:nvGrpSpPr>
            <p:grpSpPr>
              <a:xfrm>
                <a:off x="-1580491" y="320433"/>
                <a:ext cx="15773701" cy="2540001"/>
                <a:chOff x="-1580491" y="0"/>
                <a:chExt cx="15773701" cy="2540000"/>
              </a:xfrm>
            </p:grpSpPr>
            <p:sp>
              <p:nvSpPr>
                <p:cNvPr id="13" name="Shape 12"/>
                <p:cNvSpPr/>
                <p:nvPr/>
              </p:nvSpPr>
              <p:spPr>
                <a:xfrm>
                  <a:off x="6502400" y="0"/>
                  <a:ext cx="7690810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  <p:sp>
              <p:nvSpPr>
                <p:cNvPr id="14" name="Shape 13"/>
                <p:cNvSpPr/>
                <p:nvPr/>
              </p:nvSpPr>
              <p:spPr>
                <a:xfrm>
                  <a:off x="-1580491" y="0"/>
                  <a:ext cx="8082891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</p:grpSp>
          <p:grpSp>
            <p:nvGrpSpPr>
              <p:cNvPr id="5" name="Group 18"/>
              <p:cNvGrpSpPr/>
              <p:nvPr/>
            </p:nvGrpSpPr>
            <p:grpSpPr>
              <a:xfrm>
                <a:off x="1206045" y="1016543"/>
                <a:ext cx="10528755" cy="1147781"/>
                <a:chOff x="0" y="0"/>
                <a:chExt cx="10528754" cy="1147780"/>
              </a:xfrm>
            </p:grpSpPr>
            <p:sp>
              <p:nvSpPr>
                <p:cNvPr id="11" name="Shape 16"/>
                <p:cNvSpPr/>
                <p:nvPr/>
              </p:nvSpPr>
              <p:spPr>
                <a:xfrm>
                  <a:off x="0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l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  <p:sp>
              <p:nvSpPr>
                <p:cNvPr id="12" name="Shape 17"/>
                <p:cNvSpPr/>
                <p:nvPr/>
              </p:nvSpPr>
              <p:spPr>
                <a:xfrm>
                  <a:off x="7347972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r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</p:grpSp>
        </p:grpSp>
      </p:grpSp>
      <p:sp>
        <p:nvSpPr>
          <p:cNvPr id="20" name="Прямоугольник 19"/>
          <p:cNvSpPr/>
          <p:nvPr/>
        </p:nvSpPr>
        <p:spPr>
          <a:xfrm>
            <a:off x="5220072" y="1329612"/>
            <a:ext cx="306668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7250" y="1221603"/>
            <a:ext cx="3720582" cy="6001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«</a:t>
            </a:r>
            <a:r>
              <a:rPr lang="ru-RU" b="1" dirty="0" err="1"/>
              <a:t>Медиавизитка</a:t>
            </a:r>
            <a:r>
              <a:rPr lang="ru-RU" dirty="0"/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TextBox 23"/>
          <p:cNvSpPr txBox="1"/>
          <p:nvPr/>
        </p:nvSpPr>
        <p:spPr>
          <a:xfrm>
            <a:off x="845586" y="2181634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35689B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58054" y="2193711"/>
            <a:ext cx="32286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45586" y="2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7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« Я-УЧИТЕЛЬ 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4716016" y="987574"/>
            <a:ext cx="1458162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9" name="Picture 3" descr="C:\Users\mokrushina\Downloads\guarant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03598"/>
            <a:ext cx="8640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195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испытания </a:t>
            </a:r>
            <a:endParaRPr lang="ru-RU" sz="2000" b="1" dirty="0" smtClean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 err="1" smtClean="0"/>
              <a:t>Медиавизитка</a:t>
            </a:r>
            <a:r>
              <a:rPr lang="ru-RU" sz="2000" b="1" dirty="0" smtClean="0"/>
              <a:t>» 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19632"/>
              </p:ext>
            </p:extLst>
          </p:nvPr>
        </p:nvGraphicFramePr>
        <p:xfrm>
          <a:off x="251520" y="821457"/>
          <a:ext cx="8640960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Разработка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медиавизитки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умение разработать и представить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наиболее значимых аспектов своей профессиональной деятельности и педагогической индивидуальности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781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Представление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медиавизитки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содержательность представленной информации;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творческий подход к демонстрации педагогической индивидуальности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8919" y="1839257"/>
            <a:ext cx="7429499" cy="289578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dirty="0">
                <a:solidFill>
                  <a:schemeClr val="tx1"/>
                </a:solidFill>
              </a:rPr>
              <a:t>демонстрация конкурсантом профессиональных компетенций в области проведения и анализа урока как основной формы организации учебно-воспитательного процесса и учебной деятельности обучающихся</a:t>
            </a:r>
            <a:endParaRPr lang="ru-RU" sz="2400" b="1" dirty="0">
              <a:solidFill>
                <a:schemeClr val="tx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99592" y="771550"/>
            <a:ext cx="6552728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944683" y="1304462"/>
            <a:ext cx="33958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» 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5590" y="915566"/>
            <a:ext cx="3402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</a:t>
            </a:r>
            <a:r>
              <a:rPr lang="ru-RU" sz="2000" b="1" dirty="0" smtClean="0">
                <a:latin typeface="PT Sans" panose="020B0503020203020204" pitchFamily="34" charset="-52"/>
                <a:cs typeface="Arial" pitchFamily="34" charset="0"/>
              </a:rPr>
              <a:t>УРОК»</a:t>
            </a:r>
            <a:endParaRPr lang="ru-RU" sz="20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576" y="0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ТУР –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 – ПРОФЕССИОНАЛ»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" name="Группа 21"/>
          <p:cNvGrpSpPr/>
          <p:nvPr/>
        </p:nvGrpSpPr>
        <p:grpSpPr>
          <a:xfrm>
            <a:off x="5652120" y="627534"/>
            <a:ext cx="1656184" cy="1458162"/>
            <a:chOff x="4016896" y="1412776"/>
            <a:chExt cx="1944216" cy="1944216"/>
          </a:xfrm>
        </p:grpSpPr>
        <p:sp>
          <p:nvSpPr>
            <p:cNvPr id="19" name="Овал 18"/>
            <p:cNvSpPr/>
            <p:nvPr/>
          </p:nvSpPr>
          <p:spPr>
            <a:xfrm>
              <a:off x="4016896" y="1412776"/>
              <a:ext cx="1944216" cy="1944216"/>
            </a:xfrm>
            <a:prstGeom prst="ellipse">
              <a:avLst/>
            </a:prstGeom>
            <a:solidFill>
              <a:srgbClr val="6893C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b="1" dirty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2050" name="Picture 2" descr="C:\Users\mokrushina\Downloads\mortarboard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0952" y="1849272"/>
              <a:ext cx="864096" cy="8640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56537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89" y="-36640"/>
            <a:ext cx="913102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очного тура-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9662"/>
            <a:ext cx="5050904" cy="31683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 </a:t>
            </a:r>
            <a:r>
              <a:rPr lang="ru-RU" dirty="0"/>
              <a:t>проект урока (5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  урок (</a:t>
            </a:r>
            <a:r>
              <a:rPr lang="ru-RU" dirty="0" smtClean="0"/>
              <a:t>35 </a:t>
            </a:r>
            <a:r>
              <a:rPr lang="ru-RU" dirty="0"/>
              <a:t>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  самоанализ урока и </a:t>
            </a:r>
          </a:p>
          <a:p>
            <a:pPr>
              <a:buNone/>
            </a:pPr>
            <a:r>
              <a:rPr lang="ru-RU" dirty="0"/>
              <a:t>    вопросы жюри   (5 минут)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7614"/>
            <a:ext cx="356185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34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«Урок»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167723"/>
              </p:ext>
            </p:extLst>
          </p:nvPr>
        </p:nvGraphicFramePr>
        <p:xfrm>
          <a:off x="251520" y="627534"/>
          <a:ext cx="8640960" cy="4421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представление проекта урока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умения проектировать урок и представлять проект урока по предмету (знания и умения в области педагогического проектирования образовательного процесса, глубина и новизна раскрытия темы)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урока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проявление предметной, методической, психолого-педагогической, коммуникативной компетенций конкурсанта при проведении урока по предмету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умение организовать работу учащихся с разными видами источников знаний;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технологичность учебного занятия;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разнообразных форм и видов деятельности; культура речи учителя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1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Рефлексивный анализ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урока по предмету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деятельности по повышению общего уровня профессиональной компетентности участников конкурса и организации профессионального взаимодействия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19672" y="1347614"/>
            <a:ext cx="3384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«МАСТЕР КЛАСС» </a:t>
            </a: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en-US" sz="225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«УЧИТЕЛЬ – МАСТЕР»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20076" y="1059582"/>
            <a:ext cx="1440159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108012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40966" y="242563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2723" y="1685589"/>
            <a:ext cx="3888432" cy="20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20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минут: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проведение мастер-класса 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15-20 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самоанализ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мастер-класса, </a:t>
            </a: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вопросы жюри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 5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минут.</a:t>
            </a:r>
            <a:endParaRPr lang="ru-RU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6" y="1224136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07504" y="141481"/>
            <a:ext cx="90010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Оценка конкурсного испытания </a:t>
            </a:r>
            <a:r>
              <a:rPr lang="ru-RU" sz="2000" b="1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364934"/>
              </p:ext>
            </p:extLst>
          </p:nvPr>
        </p:nvGraphicFramePr>
        <p:xfrm>
          <a:off x="539552" y="699542"/>
          <a:ext cx="8237087" cy="2819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51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85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Проведение мастер-класса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проведении мастер-класса</a:t>
                      </a: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3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Рефлексивный анализ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рефлексии собственной деятельности по итогам проведенного мастер-класса</a:t>
                      </a: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4554"/>
            <a:ext cx="746760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Для участия в районном  этапе Конкурса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информационная карта участника Конкурса;</a:t>
            </a:r>
          </a:p>
          <a:p>
            <a:pPr lvl="0"/>
            <a:r>
              <a:rPr lang="ru-RU" dirty="0" smtClean="0"/>
              <a:t>фотографии в электронном виде (портрет и жанровая) в формате *</a:t>
            </a:r>
            <a:r>
              <a:rPr lang="en-US" dirty="0" smtClean="0"/>
              <a:t>jpg</a:t>
            </a:r>
            <a:r>
              <a:rPr lang="ru-RU" dirty="0" smtClean="0"/>
              <a:t> с разрешением 300 точек на дюйм без уменьшения исходного размера.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разместить в личном </a:t>
            </a:r>
            <a:r>
              <a:rPr lang="ru-RU" b="1" dirty="0" err="1" smtClean="0">
                <a:solidFill>
                  <a:schemeClr val="tx1"/>
                </a:solidFill>
              </a:rPr>
              <a:t>блоге</a:t>
            </a:r>
            <a:r>
              <a:rPr lang="ru-RU" b="1" dirty="0" smtClean="0">
                <a:solidFill>
                  <a:schemeClr val="tx1"/>
                </a:solidFill>
              </a:rPr>
              <a:t> (сайте) следующие материалы: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Прием </a:t>
            </a:r>
            <a:r>
              <a:rPr lang="ru-RU" dirty="0" smtClean="0"/>
              <a:t>материалов: 28.11.2022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на </a:t>
            </a:r>
            <a:r>
              <a:rPr lang="ru-RU" dirty="0"/>
              <a:t>почту </a:t>
            </a:r>
            <a:r>
              <a:rPr lang="ru-RU" dirty="0" smtClean="0">
                <a:hlinkClick r:id="rId2"/>
              </a:rPr>
              <a:t>imcpriv2008@yandex.ru</a:t>
            </a:r>
            <a:r>
              <a:rPr lang="ru-RU" dirty="0" smtClean="0"/>
              <a:t> (</a:t>
            </a:r>
            <a:r>
              <a:rPr lang="ru-RU" dirty="0" err="1" smtClean="0"/>
              <a:t>медиавизитка</a:t>
            </a:r>
            <a:r>
              <a:rPr lang="ru-RU" dirty="0" smtClean="0"/>
              <a:t> или ссылка, информационная карта, заявка на урок)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Работа </a:t>
            </a:r>
            <a:r>
              <a:rPr lang="ru-RU" dirty="0" smtClean="0"/>
              <a:t>комиссии: </a:t>
            </a:r>
            <a:r>
              <a:rPr lang="ru-RU" u="sng" dirty="0" smtClean="0"/>
              <a:t>29.11.2022</a:t>
            </a:r>
            <a:endParaRPr lang="ru-RU" u="sng" dirty="0"/>
          </a:p>
          <a:p>
            <a:r>
              <a:rPr lang="ru-RU" dirty="0" smtClean="0"/>
              <a:t>информационную карту участника;</a:t>
            </a:r>
          </a:p>
          <a:p>
            <a:r>
              <a:rPr lang="ru-RU" dirty="0" smtClean="0"/>
              <a:t>фотографии </a:t>
            </a:r>
            <a:r>
              <a:rPr lang="ru-RU" dirty="0"/>
              <a:t>цветная (портрет) и жанровая цветная с урока или внеклассного мероприятия;</a:t>
            </a:r>
          </a:p>
          <a:p>
            <a:pPr lvl="0"/>
            <a:r>
              <a:rPr lang="ru-RU" dirty="0"/>
              <a:t>ссылку на </a:t>
            </a:r>
            <a:r>
              <a:rPr lang="ru-RU" dirty="0" err="1"/>
              <a:t>медиавизитку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ссылку на личный блог (или сайт);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«Учитель года -2023»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Педагогический дебют  (стаж  до  3-х лет)</a:t>
            </a:r>
          </a:p>
          <a:p>
            <a:pPr lvl="0"/>
            <a:r>
              <a:rPr lang="ru-RU" dirty="0" smtClean="0"/>
              <a:t>Учитель-предметник   (стаж выше 5 лет)</a:t>
            </a:r>
          </a:p>
          <a:p>
            <a:pPr lvl="0"/>
            <a:r>
              <a:rPr lang="ru-RU" dirty="0" smtClean="0"/>
              <a:t>Учитель татарского языка и литературы  </a:t>
            </a:r>
          </a:p>
          <a:p>
            <a:pPr lvl="0"/>
            <a:r>
              <a:rPr lang="ru-RU" dirty="0" smtClean="0"/>
              <a:t>Педагог инклюзивного образования</a:t>
            </a:r>
          </a:p>
          <a:p>
            <a:pPr lvl="0"/>
            <a:r>
              <a:rPr lang="ru-RU" dirty="0" smtClean="0"/>
              <a:t>Воспитатель дошкольной образовательной  организации</a:t>
            </a:r>
          </a:p>
          <a:p>
            <a:pPr lvl="0"/>
            <a:r>
              <a:rPr lang="ru-RU" dirty="0" smtClean="0"/>
              <a:t>Классный руководитель </a:t>
            </a:r>
          </a:p>
          <a:p>
            <a:pPr lvl="0"/>
            <a:r>
              <a:rPr lang="ru-RU" dirty="0" smtClean="0"/>
              <a:t>Педагог дополнительного образования</a:t>
            </a:r>
          </a:p>
          <a:p>
            <a:pPr lvl="0"/>
            <a:r>
              <a:rPr lang="ru-RU" dirty="0" smtClean="0"/>
              <a:t>Педагог-психолог</a:t>
            </a:r>
          </a:p>
          <a:p>
            <a:pPr lvl="0"/>
            <a:r>
              <a:rPr lang="ru-RU" dirty="0" smtClean="0"/>
              <a:t>Ветеран-педагог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93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СРОКИ ПРОВЕДЕНИЯ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8352928" cy="4083914"/>
          </a:xfrm>
        </p:spPr>
        <p:txBody>
          <a:bodyPr>
            <a:normAutofit fontScale="25000" lnSpcReduction="20000"/>
          </a:bodyPr>
          <a:lstStyle/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очного тура-</a:t>
            </a:r>
            <a:r>
              <a:rPr lang="ru-RU" sz="11200" dirty="0" smtClean="0"/>
              <a:t>«</a:t>
            </a:r>
            <a:r>
              <a:rPr lang="ru-RU" sz="11200" b="1" dirty="0" smtClean="0"/>
              <a:t>Урок</a:t>
            </a:r>
            <a:r>
              <a:rPr lang="ru-RU" sz="11200" dirty="0" smtClean="0"/>
              <a:t>»</a:t>
            </a:r>
          </a:p>
          <a:p>
            <a:pPr marL="342900" lvl="1" indent="-342900" algn="ctr">
              <a:buNone/>
            </a:pPr>
            <a:r>
              <a:rPr lang="ru-RU" sz="9600" dirty="0" smtClean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5.12.-10.12.2022 </a:t>
            </a:r>
          </a:p>
          <a:p>
            <a:pPr marL="342900" lvl="1" indent="-342900" algn="ctr">
              <a:buNone/>
            </a:pPr>
            <a:r>
              <a:rPr lang="ru-RU" sz="9600" b="1" dirty="0" smtClean="0"/>
              <a:t>Посещение ОО участниками </a:t>
            </a:r>
          </a:p>
          <a:p>
            <a:pPr marL="342900" lvl="1" indent="-342900" algn="ctr">
              <a:buNone/>
            </a:pPr>
            <a:r>
              <a:rPr lang="ru-RU" sz="9600" dirty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2.12.-3.12.2022 </a:t>
            </a:r>
          </a:p>
          <a:p>
            <a:pPr marL="342900" lvl="1" indent="-342900" algn="ctr">
              <a:buNone/>
            </a:pPr>
            <a:r>
              <a:rPr lang="ru-RU" sz="9600" b="1" dirty="0" smtClean="0"/>
              <a:t>Л № 35 (</a:t>
            </a:r>
            <a:r>
              <a:rPr lang="ru-RU" sz="9600" b="1" dirty="0" err="1" smtClean="0"/>
              <a:t>ул.Г.Ахунова</a:t>
            </a:r>
            <a:r>
              <a:rPr lang="ru-RU" sz="9600" b="1" dirty="0" smtClean="0"/>
              <a:t>)</a:t>
            </a:r>
          </a:p>
          <a:p>
            <a:pPr marL="342900" lvl="1" indent="-342900" algn="ctr">
              <a:buNone/>
            </a:pPr>
            <a:r>
              <a:rPr lang="ru-RU" sz="9600" b="1" dirty="0" smtClean="0"/>
              <a:t>Л №186 (</a:t>
            </a:r>
            <a:r>
              <a:rPr lang="ru-RU" sz="9600" b="1" dirty="0" err="1" smtClean="0"/>
              <a:t>Р.Гареева</a:t>
            </a:r>
            <a:r>
              <a:rPr lang="ru-RU" sz="9600" b="1" dirty="0" smtClean="0"/>
              <a:t>, 117)</a:t>
            </a:r>
          </a:p>
          <a:p>
            <a:pPr marL="342900" lvl="1" indent="-342900" algn="ctr">
              <a:buNone/>
            </a:pPr>
            <a:r>
              <a:rPr lang="ru-RU" sz="9600" b="1" dirty="0" smtClean="0"/>
              <a:t>СОШ №68 (ул. Пр. Победы, 48)</a:t>
            </a:r>
          </a:p>
          <a:p>
            <a:pPr marL="342900" lvl="1" indent="-342900" algn="ctr">
              <a:buNone/>
            </a:pPr>
            <a:r>
              <a:rPr lang="ru-RU" sz="9600" b="1" dirty="0" smtClean="0"/>
              <a:t>СОШ №1 (ул. Лево-</a:t>
            </a:r>
            <a:r>
              <a:rPr lang="ru-RU" sz="9600" b="1" dirty="0" err="1" smtClean="0"/>
              <a:t>булачная</a:t>
            </a:r>
            <a:r>
              <a:rPr lang="ru-RU" sz="9600" b="1" dirty="0" smtClean="0"/>
              <a:t>, 14а)</a:t>
            </a:r>
            <a:endParaRPr lang="ru-RU" sz="9600" b="1" dirty="0"/>
          </a:p>
          <a:p>
            <a:pPr marL="342900" lvl="1" indent="-342900" algn="ctr">
              <a:buNone/>
            </a:pPr>
            <a:r>
              <a:rPr lang="ru-RU" sz="11200" b="1" dirty="0" smtClean="0"/>
              <a:t>Конкурсное </a:t>
            </a:r>
            <a:r>
              <a:rPr lang="ru-RU" sz="11200" b="1" dirty="0"/>
              <a:t>задание очного тура</a:t>
            </a:r>
            <a:r>
              <a:rPr lang="ru-RU" sz="11200" dirty="0"/>
              <a:t>-</a:t>
            </a:r>
          </a:p>
          <a:p>
            <a:pPr marL="342900" lvl="1" indent="-342900" algn="ctr">
              <a:buNone/>
            </a:pPr>
            <a:r>
              <a:rPr lang="ru-RU" sz="11200" b="1" dirty="0"/>
              <a:t>«Мастер-класс»</a:t>
            </a:r>
          </a:p>
          <a:p>
            <a:pPr marL="342900" lvl="1" indent="-342900" algn="ctr">
              <a:buNone/>
            </a:pPr>
            <a:r>
              <a:rPr lang="ru-RU" sz="11200" b="1" dirty="0" smtClean="0">
                <a:solidFill>
                  <a:srgbClr val="FF0000"/>
                </a:solidFill>
              </a:rPr>
              <a:t>15.12.2022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 	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27534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  Спасибо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за внимание!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26500"/>
            <a:ext cx="910850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КОНКУРСА 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Педагогические работники со стажем: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«Учитель-предметник»,</a:t>
            </a:r>
          </a:p>
          <a:p>
            <a:pPr marL="457200" indent="-45720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«Учитель родного (татарского) языка и литературы »</a:t>
            </a:r>
          </a:p>
          <a:p>
            <a:pPr marL="457200" indent="-457200" algn="just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более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дебют»</a:t>
            </a:r>
          </a:p>
          <a:p>
            <a:pPr algn="just"/>
            <a:r>
              <a:rPr lang="ru-RU" sz="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и содержание конкурсных работ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отвечать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48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95488"/>
            <a:ext cx="8424936" cy="44309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ТРЕБОВАНИЯ К УЧАСТНИКУ КОНКУРСА</a:t>
            </a:r>
          </a:p>
          <a:p>
            <a:endParaRPr lang="ru-RU" alt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замещение по основному месту работы должности «Учитель»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преподавание учебных предметов, входящих в предметные области, определенные ФГОС начального общего, основного общего и среднего общего образования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понимание современных концепций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2960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Количество участников районного тура</a:t>
            </a:r>
            <a:br>
              <a:rPr lang="ru-RU" dirty="0" smtClean="0"/>
            </a:br>
            <a:r>
              <a:rPr lang="ru-RU" dirty="0" smtClean="0"/>
              <a:t>( </a:t>
            </a:r>
            <a:r>
              <a:rPr lang="ru-RU" dirty="0" smtClean="0">
                <a:solidFill>
                  <a:srgbClr val="FF0000"/>
                </a:solidFill>
              </a:rPr>
              <a:t>88 </a:t>
            </a:r>
            <a:r>
              <a:rPr lang="ru-RU" dirty="0" smtClean="0"/>
              <a:t>чел.)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00150"/>
            <a:ext cx="8964488" cy="365531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200" b="1" dirty="0" smtClean="0"/>
              <a:t>Педагогический дебют (</a:t>
            </a:r>
            <a:r>
              <a:rPr lang="en-US" sz="3200" b="1" dirty="0" smtClean="0"/>
              <a:t>2</a:t>
            </a:r>
            <a:r>
              <a:rPr lang="ru-RU" sz="3200" b="1" dirty="0"/>
              <a:t>7</a:t>
            </a:r>
            <a:r>
              <a:rPr lang="ru-RU" sz="3200" b="1" dirty="0" smtClean="0"/>
              <a:t> </a:t>
            </a:r>
            <a:r>
              <a:rPr lang="ru-RU" sz="3200" b="1" dirty="0" smtClean="0"/>
              <a:t>чел)</a:t>
            </a:r>
          </a:p>
          <a:p>
            <a:r>
              <a:rPr lang="ru-RU" dirty="0" smtClean="0"/>
              <a:t>Физкультура  </a:t>
            </a:r>
            <a:r>
              <a:rPr lang="ru-RU" b="1" dirty="0" smtClean="0"/>
              <a:t>1</a:t>
            </a:r>
            <a:r>
              <a:rPr lang="ru-RU" dirty="0" smtClean="0"/>
              <a:t> (Г. №16)</a:t>
            </a:r>
          </a:p>
          <a:p>
            <a:r>
              <a:rPr lang="ru-RU" dirty="0" smtClean="0"/>
              <a:t>Начальные классы </a:t>
            </a:r>
            <a:r>
              <a:rPr lang="ru-RU" b="1" dirty="0" smtClean="0"/>
              <a:t>8</a:t>
            </a:r>
            <a:r>
              <a:rPr lang="ru-RU" dirty="0" smtClean="0"/>
              <a:t> (СОШ №1, 10,127, Г. №6,52,139, </a:t>
            </a:r>
            <a:r>
              <a:rPr lang="ru-RU" dirty="0" smtClean="0"/>
              <a:t>Л35)</a:t>
            </a:r>
            <a:endParaRPr lang="ru-RU" dirty="0" smtClean="0"/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7</a:t>
            </a:r>
            <a:r>
              <a:rPr lang="ru-RU" dirty="0" smtClean="0"/>
              <a:t> (Г. №1, 18,96 СОШ №48, 127. Л78,116)</a:t>
            </a:r>
          </a:p>
          <a:p>
            <a:r>
              <a:rPr lang="ru-RU" dirty="0" smtClean="0"/>
              <a:t>Русский язык </a:t>
            </a:r>
            <a:r>
              <a:rPr lang="ru-RU" b="1" dirty="0" smtClean="0"/>
              <a:t>1</a:t>
            </a:r>
            <a:r>
              <a:rPr lang="ru-RU" dirty="0" smtClean="0"/>
              <a:t> (СОШ №88)</a:t>
            </a:r>
          </a:p>
          <a:p>
            <a:r>
              <a:rPr lang="ru-RU" dirty="0" smtClean="0"/>
              <a:t>Математика </a:t>
            </a:r>
            <a:r>
              <a:rPr lang="ru-RU" b="1" dirty="0" smtClean="0"/>
              <a:t>4</a:t>
            </a:r>
            <a:r>
              <a:rPr lang="ru-RU" dirty="0" smtClean="0"/>
              <a:t> (СОШ 24, 80, 150,Г. №27 )</a:t>
            </a:r>
          </a:p>
          <a:p>
            <a:r>
              <a:rPr lang="ru-RU" dirty="0" smtClean="0"/>
              <a:t>История и обществознание </a:t>
            </a:r>
            <a:r>
              <a:rPr lang="ru-RU" b="1" dirty="0" smtClean="0"/>
              <a:t>2</a:t>
            </a:r>
            <a:r>
              <a:rPr lang="ru-RU" dirty="0" smtClean="0"/>
              <a:t> (СОШ №42, Г.№52)</a:t>
            </a:r>
          </a:p>
          <a:p>
            <a:r>
              <a:rPr lang="ru-RU" dirty="0" smtClean="0"/>
              <a:t>Химия </a:t>
            </a:r>
            <a:r>
              <a:rPr lang="ru-RU" b="1" dirty="0"/>
              <a:t>1</a:t>
            </a:r>
            <a:r>
              <a:rPr lang="ru-RU" dirty="0" smtClean="0"/>
              <a:t> (</a:t>
            </a:r>
            <a:r>
              <a:rPr lang="en-US" dirty="0" smtClean="0"/>
              <a:t>IT </a:t>
            </a:r>
            <a:r>
              <a:rPr lang="ru-RU" dirty="0" smtClean="0"/>
              <a:t>лицей)</a:t>
            </a:r>
          </a:p>
          <a:p>
            <a:r>
              <a:rPr lang="ru-RU" dirty="0" smtClean="0"/>
              <a:t>Биология </a:t>
            </a:r>
            <a:r>
              <a:rPr lang="en-US" b="1" dirty="0" smtClean="0"/>
              <a:t>1</a:t>
            </a:r>
            <a:r>
              <a:rPr lang="ru-RU" dirty="0" smtClean="0"/>
              <a:t> (Г.№</a:t>
            </a:r>
            <a:r>
              <a:rPr lang="en-US" dirty="0" smtClean="0"/>
              <a:t>21</a:t>
            </a:r>
            <a:r>
              <a:rPr lang="ru-RU" dirty="0" smtClean="0"/>
              <a:t>)</a:t>
            </a:r>
          </a:p>
          <a:p>
            <a:r>
              <a:rPr lang="ru-RU" dirty="0" smtClean="0"/>
              <a:t>Технология</a:t>
            </a:r>
            <a:r>
              <a:rPr lang="ru-RU" b="1" dirty="0" smtClean="0"/>
              <a:t> 1 </a:t>
            </a:r>
            <a:r>
              <a:rPr lang="ru-RU" dirty="0" smtClean="0"/>
              <a:t>(СОШ №12)</a:t>
            </a:r>
          </a:p>
          <a:p>
            <a:r>
              <a:rPr lang="ru-RU" dirty="0" smtClean="0"/>
              <a:t>ИЗО </a:t>
            </a:r>
            <a:r>
              <a:rPr lang="ru-RU" b="1" dirty="0" smtClean="0"/>
              <a:t>1 (</a:t>
            </a:r>
            <a:r>
              <a:rPr lang="ru-RU" dirty="0" smtClean="0"/>
              <a:t>ОЦ Лобачевский)</a:t>
            </a:r>
          </a:p>
          <a:p>
            <a:r>
              <a:rPr lang="ru-RU" dirty="0" smtClean="0"/>
              <a:t>География </a:t>
            </a:r>
            <a:r>
              <a:rPr lang="ru-RU" b="1" dirty="0" smtClean="0"/>
              <a:t>1</a:t>
            </a:r>
            <a:r>
              <a:rPr lang="ru-RU" dirty="0" smtClean="0"/>
              <a:t>( СОШ №114)</a:t>
            </a:r>
            <a:endParaRPr lang="en-US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3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Учитель-предметник (21 чел)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063229"/>
            <a:ext cx="8640960" cy="365531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Русский язык и литература- </a:t>
            </a:r>
            <a:r>
              <a:rPr lang="ru-RU" b="1" dirty="0" smtClean="0"/>
              <a:t>1 </a:t>
            </a:r>
            <a:r>
              <a:rPr lang="ru-RU" dirty="0" smtClean="0"/>
              <a:t>(СОШ.№48)</a:t>
            </a:r>
          </a:p>
          <a:p>
            <a:r>
              <a:rPr lang="ru-RU" dirty="0" smtClean="0"/>
              <a:t>История и обществознание – </a:t>
            </a:r>
            <a:r>
              <a:rPr lang="ru-RU" b="1" dirty="0" smtClean="0"/>
              <a:t>3</a:t>
            </a:r>
            <a:r>
              <a:rPr lang="ru-RU" dirty="0" smtClean="0"/>
              <a:t> (Г21,СОШ №42,129)</a:t>
            </a:r>
          </a:p>
          <a:p>
            <a:r>
              <a:rPr lang="ru-RU" dirty="0" smtClean="0"/>
              <a:t>Начальные классы </a:t>
            </a:r>
            <a:r>
              <a:rPr lang="tt-RU" b="1" dirty="0"/>
              <a:t>3</a:t>
            </a:r>
            <a:r>
              <a:rPr lang="tt-RU" dirty="0" smtClean="0"/>
              <a:t> ( Г.№16,СОШ №97,139</a:t>
            </a:r>
            <a:r>
              <a:rPr lang="ru-RU" dirty="0" smtClean="0"/>
              <a:t>)</a:t>
            </a:r>
          </a:p>
          <a:p>
            <a:r>
              <a:rPr lang="ru-RU" dirty="0" smtClean="0"/>
              <a:t>Информатика </a:t>
            </a:r>
            <a:r>
              <a:rPr lang="ru-RU" b="1" dirty="0" smtClean="0"/>
              <a:t>1 (</a:t>
            </a:r>
            <a:r>
              <a:rPr lang="ru-RU" dirty="0" smtClean="0"/>
              <a:t>СОШ 98)</a:t>
            </a:r>
          </a:p>
          <a:p>
            <a:r>
              <a:rPr lang="ru-RU" dirty="0" smtClean="0"/>
              <a:t>Физкультура </a:t>
            </a:r>
            <a:r>
              <a:rPr lang="ru-RU" b="1" dirty="0" smtClean="0"/>
              <a:t>3</a:t>
            </a:r>
            <a:r>
              <a:rPr lang="ru-RU" dirty="0" smtClean="0"/>
              <a:t> (Г.№3, СОШ №24,100)</a:t>
            </a:r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5</a:t>
            </a:r>
            <a:r>
              <a:rPr lang="ru-RU" dirty="0" smtClean="0"/>
              <a:t> (СОШ №10, 69, Л35,173, Г 96)</a:t>
            </a:r>
          </a:p>
          <a:p>
            <a:r>
              <a:rPr lang="ru-RU" dirty="0" smtClean="0"/>
              <a:t>Музыка </a:t>
            </a:r>
            <a:r>
              <a:rPr lang="ru-RU" b="1" dirty="0" smtClean="0"/>
              <a:t>2 </a:t>
            </a:r>
            <a:r>
              <a:rPr lang="ru-RU" dirty="0" smtClean="0"/>
              <a:t>(Г№18,28)</a:t>
            </a:r>
          </a:p>
          <a:p>
            <a:r>
              <a:rPr lang="ru-RU" dirty="0" smtClean="0"/>
              <a:t>Технология </a:t>
            </a:r>
            <a:r>
              <a:rPr lang="ru-RU" b="1" dirty="0" smtClean="0"/>
              <a:t>1</a:t>
            </a:r>
            <a:r>
              <a:rPr lang="ru-RU" dirty="0" smtClean="0"/>
              <a:t>(СОШ№127)</a:t>
            </a:r>
          </a:p>
          <a:p>
            <a:r>
              <a:rPr lang="ru-RU" dirty="0" smtClean="0"/>
              <a:t>Физика </a:t>
            </a:r>
            <a:r>
              <a:rPr lang="ru-RU" b="1" dirty="0" smtClean="0"/>
              <a:t>1</a:t>
            </a:r>
            <a:r>
              <a:rPr lang="ru-RU" dirty="0" smtClean="0"/>
              <a:t> (Л№186)</a:t>
            </a:r>
          </a:p>
          <a:p>
            <a:r>
              <a:rPr lang="ru-RU" dirty="0"/>
              <a:t>Химия </a:t>
            </a:r>
            <a:r>
              <a:rPr lang="ru-RU" b="1" dirty="0" smtClean="0"/>
              <a:t>1</a:t>
            </a:r>
            <a:r>
              <a:rPr lang="ru-RU" dirty="0" smtClean="0"/>
              <a:t>(</a:t>
            </a:r>
            <a:r>
              <a:rPr lang="en-US" dirty="0"/>
              <a:t>IT </a:t>
            </a:r>
            <a:r>
              <a:rPr lang="ru-RU" dirty="0"/>
              <a:t>лицей</a:t>
            </a:r>
            <a:r>
              <a:rPr lang="ru-RU" dirty="0" smtClean="0"/>
              <a:t>)</a:t>
            </a:r>
          </a:p>
          <a:p>
            <a:r>
              <a:rPr lang="ru-RU" sz="2600" b="1" dirty="0" smtClean="0"/>
              <a:t>Татарский  язык (7 чел.)</a:t>
            </a:r>
            <a:endParaRPr lang="ru-RU" sz="2600" dirty="0" smtClean="0"/>
          </a:p>
          <a:p>
            <a:r>
              <a:rPr lang="ru-RU" dirty="0" smtClean="0"/>
              <a:t>(Г№ 3, 139; СОШ №1, 10, 80, 68, ОЦ Лобачевский)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8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9502"/>
            <a:ext cx="856895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Классный руководитель (16 чел)</a:t>
            </a:r>
            <a:endParaRPr lang="ru-RU" sz="20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12, 48, 51, 98, 127, 129; Г.№ 6, 16, 21, 28, 40, 96, 131, 139</a:t>
            </a:r>
            <a:r>
              <a:rPr lang="ru-RU" sz="2000" dirty="0"/>
              <a:t>;</a:t>
            </a:r>
            <a:r>
              <a:rPr lang="ru-RU" sz="2000" dirty="0" smtClean="0"/>
              <a:t>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Л. № 35, 78 «Фарватер»)</a:t>
            </a:r>
          </a:p>
          <a:p>
            <a:endParaRPr lang="ru-RU" sz="2000" dirty="0"/>
          </a:p>
          <a:p>
            <a:r>
              <a:rPr lang="ru-RU" sz="2400" b="1" dirty="0" smtClean="0"/>
              <a:t>«ПДО» (8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12, 24, 129, Г.№ 139; Л.№ 78 «Фарватер»; ЦДТ, ДМШ №20)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Педагог инклюзивного образования </a:t>
            </a:r>
            <a:r>
              <a:rPr lang="ru-RU" sz="2000" b="1" dirty="0" smtClean="0"/>
              <a:t>(4 </a:t>
            </a:r>
            <a:r>
              <a:rPr lang="ru-RU" sz="2000" b="1" dirty="0"/>
              <a:t>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(СОШ </a:t>
            </a:r>
            <a:r>
              <a:rPr lang="ru-RU" dirty="0" smtClean="0"/>
              <a:t>№1, 51, 97; Л №78 )</a:t>
            </a:r>
            <a:endParaRPr lang="ru-RU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  <a:p>
            <a:r>
              <a:rPr lang="ru-RU" sz="2400" b="1" dirty="0" smtClean="0"/>
              <a:t>Педагог-психолог (2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№24, 42)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3042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1475656" y="2427734"/>
            <a:ext cx="5040560" cy="1008112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Медиавизитка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>
                <a:solidFill>
                  <a:schemeClr val="tx1"/>
                </a:solidFill>
              </a:rPr>
              <a:t>ЗАОЧНЫЙ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ТУР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8" name="Shape 7"/>
          <p:cNvSpPr/>
          <p:nvPr/>
        </p:nvSpPr>
        <p:spPr>
          <a:xfrm>
            <a:off x="1475656" y="3723878"/>
            <a:ext cx="5040560" cy="108012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«Цифровой образовательный ресурс»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1635088" y="3695348"/>
            <a:ext cx="4968552" cy="1080120"/>
          </a:xfrm>
          <a:prstGeom prst="roundRect">
            <a:avLst>
              <a:gd name="adj" fmla="val 3067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«МАСТЕР-КЛАСС»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1563080" y="2177743"/>
            <a:ext cx="5040560" cy="1008112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«Урок»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363281" y="1729720"/>
            <a:ext cx="1440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707904" y="3291830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 smtClean="0">
                <a:solidFill>
                  <a:schemeClr val="tx1"/>
                </a:solidFill>
              </a:rPr>
              <a:t>ОЧНЫЙ</a:t>
            </a:r>
            <a:r>
              <a:rPr lang="ru-RU" sz="1600" b="1" dirty="0" smtClean="0">
                <a:solidFill>
                  <a:schemeClr val="tx1"/>
                </a:solidFill>
              </a:rPr>
              <a:t> ТУР</a:t>
            </a:r>
            <a:endParaRPr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7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1982</TotalTime>
  <Words>1137</Words>
  <Application>Microsoft Office PowerPoint</Application>
  <PresentationFormat>Экран (16:9)</PresentationFormat>
  <Paragraphs>220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Презентация PowerPoint</vt:lpstr>
      <vt:lpstr> «Учитель года -2023»  </vt:lpstr>
      <vt:lpstr>Презентация PowerPoint</vt:lpstr>
      <vt:lpstr>Презентация PowerPoint</vt:lpstr>
      <vt:lpstr>Количество участников районного тура ( 88 чел.)</vt:lpstr>
      <vt:lpstr>Учитель-предметник (21 чел)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Конкурсное задание очного тура-«Урок»  </vt:lpstr>
      <vt:lpstr>Презентация PowerPoint</vt:lpstr>
      <vt:lpstr>Презентация PowerPoint</vt:lpstr>
      <vt:lpstr>Презентация PowerPoint</vt:lpstr>
      <vt:lpstr>Презентация PowerPoint</vt:lpstr>
      <vt:lpstr>  Для участия в районном  этапе Конкурса </vt:lpstr>
      <vt:lpstr>разместить в личном блоге (сайте) следующие материалы:</vt:lpstr>
      <vt:lpstr>СРОКИ ПРОВЕДЕНИЯ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ИМЦ.3</cp:lastModifiedBy>
  <cp:revision>294</cp:revision>
  <dcterms:created xsi:type="dcterms:W3CDTF">2018-05-24T13:38:21Z</dcterms:created>
  <dcterms:modified xsi:type="dcterms:W3CDTF">2022-11-23T13:02:12Z</dcterms:modified>
</cp:coreProperties>
</file>